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00FF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3414-3E7D-495A-8C1F-360E181932E9}" type="datetimeFigureOut">
              <a:rPr lang="en-GB" smtClean="0"/>
              <a:t>03/12/2023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FECE-C381-4EBE-A779-981F2192C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0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3414-3E7D-495A-8C1F-360E181932E9}" type="datetimeFigureOut">
              <a:rPr lang="en-GB" smtClean="0"/>
              <a:t>03/12/2023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FECE-C381-4EBE-A779-981F2192C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95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3414-3E7D-495A-8C1F-360E181932E9}" type="datetimeFigureOut">
              <a:rPr lang="en-GB" smtClean="0"/>
              <a:t>03/12/2023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FECE-C381-4EBE-A779-981F2192C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77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3414-3E7D-495A-8C1F-360E181932E9}" type="datetimeFigureOut">
              <a:rPr lang="en-GB" smtClean="0"/>
              <a:t>03/12/2023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FECE-C381-4EBE-A779-981F2192C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129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3414-3E7D-495A-8C1F-360E181932E9}" type="datetimeFigureOut">
              <a:rPr lang="en-GB" smtClean="0"/>
              <a:t>03/12/2023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FECE-C381-4EBE-A779-981F2192C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99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3414-3E7D-495A-8C1F-360E181932E9}" type="datetimeFigureOut">
              <a:rPr lang="en-GB" smtClean="0"/>
              <a:t>03/12/2023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FECE-C381-4EBE-A779-981F2192C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74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3414-3E7D-495A-8C1F-360E181932E9}" type="datetimeFigureOut">
              <a:rPr lang="en-GB" smtClean="0"/>
              <a:t>03/12/2023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FECE-C381-4EBE-A779-981F2192C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10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3414-3E7D-495A-8C1F-360E181932E9}" type="datetimeFigureOut">
              <a:rPr lang="en-GB" smtClean="0"/>
              <a:t>03/12/2023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FECE-C381-4EBE-A779-981F2192C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8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3414-3E7D-495A-8C1F-360E181932E9}" type="datetimeFigureOut">
              <a:rPr lang="en-GB" smtClean="0"/>
              <a:t>03/12/2023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FECE-C381-4EBE-A779-981F2192C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43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3414-3E7D-495A-8C1F-360E181932E9}" type="datetimeFigureOut">
              <a:rPr lang="en-GB" smtClean="0"/>
              <a:t>03/12/2023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FECE-C381-4EBE-A779-981F2192C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79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3414-3E7D-495A-8C1F-360E181932E9}" type="datetimeFigureOut">
              <a:rPr lang="en-GB" smtClean="0"/>
              <a:t>03/12/2023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FECE-C381-4EBE-A779-981F2192C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122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C3414-3E7D-495A-8C1F-360E181932E9}" type="datetimeFigureOut">
              <a:rPr lang="en-GB" smtClean="0"/>
              <a:t>03/12/2023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5FECE-C381-4EBE-A779-981F2192C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5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6D3286-3F27-4AB4-9C2C-170E0049F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022" y="527405"/>
            <a:ext cx="4805958" cy="615595"/>
          </a:xfrm>
        </p:spPr>
        <p:txBody>
          <a:bodyPr/>
          <a:lstStyle/>
          <a:p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446D2C0-64C1-4CA7-9EEC-955FC9868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690106"/>
              </p:ext>
            </p:extLst>
          </p:nvPr>
        </p:nvGraphicFramePr>
        <p:xfrm>
          <a:off x="225009" y="42918"/>
          <a:ext cx="5411886" cy="9820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168">
                  <a:extLst>
                    <a:ext uri="{9D8B030D-6E8A-4147-A177-3AD203B41FA5}">
                      <a16:colId xmlns:a16="http://schemas.microsoft.com/office/drawing/2014/main" val="623108872"/>
                    </a:ext>
                  </a:extLst>
                </a:gridCol>
                <a:gridCol w="605595">
                  <a:extLst>
                    <a:ext uri="{9D8B030D-6E8A-4147-A177-3AD203B41FA5}">
                      <a16:colId xmlns:a16="http://schemas.microsoft.com/office/drawing/2014/main" val="1600330833"/>
                    </a:ext>
                  </a:extLst>
                </a:gridCol>
                <a:gridCol w="3922814">
                  <a:extLst>
                    <a:ext uri="{9D8B030D-6E8A-4147-A177-3AD203B41FA5}">
                      <a16:colId xmlns:a16="http://schemas.microsoft.com/office/drawing/2014/main" val="2617460800"/>
                    </a:ext>
                  </a:extLst>
                </a:gridCol>
                <a:gridCol w="416309">
                  <a:extLst>
                    <a:ext uri="{9D8B030D-6E8A-4147-A177-3AD203B41FA5}">
                      <a16:colId xmlns:a16="http://schemas.microsoft.com/office/drawing/2014/main" val="578124242"/>
                    </a:ext>
                  </a:extLst>
                </a:gridCol>
              </a:tblGrid>
              <a:tr h="312640">
                <a:tc rowSpan="6"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STEP 4</a:t>
                      </a:r>
                    </a:p>
                  </a:txBody>
                  <a:tcPr marL="74295" marR="74295" marT="37148" marB="37148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 = 100%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Consistent end punctuation, range of ambitious punctuation, and full range of sentence forms for effect.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599700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39 = 98%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Extensive and ambitious vocabulary.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66477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38 = 95%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Convincing, compelling communication, assuredly matched to PAF.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80002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37 = 93%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Sustained crafting of descriptive devices (perhaps irony, synecdoche etc.).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804462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36 = 90%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Structured and developed;  integrated range of complex ideas: motif, etc.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526415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35 = 88%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Varied and inventive structural features (multiple perspectives, etc.).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407287"/>
                  </a:ext>
                </a:extLst>
              </a:tr>
              <a:tr h="237756">
                <a:tc rowSpan="11"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STEP 3</a:t>
                      </a:r>
                    </a:p>
                  </a:txBody>
                  <a:tcPr marL="74295" marR="74295" marT="37148" marB="37148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34 = 85%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End punctuation is mostly secure and accurate.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382152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33 = 83%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Range of punctuation used (including internal) mostly successfully.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18469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32 = 80%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variety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of sentence forms used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for effect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504806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31 = 78%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Mostly used Standard English appropriately.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457873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 = 75%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Generally accurate spelling (complex and irregular spellings).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669458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 = 73%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Increasing sophisticated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vocabulary and phrasing.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196783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 = 70%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Consistently clear and effective communication.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38115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27 = 68%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Tone, style and register matched to purpose, format, audience.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106746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26 = 65%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Range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appropriate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descriptive devices (e</a:t>
                      </a:r>
                      <a:r>
                        <a:rPr lang="en-GB" sz="8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extended metaphor/simile).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595189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 = 63%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Detailed, connected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ideas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and engaging style.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567633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 = 60%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Effective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use of structural features  (</a:t>
                      </a:r>
                      <a:r>
                        <a:rPr lang="en-GB" sz="8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eg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short  paragraph/countdowns).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415890"/>
                  </a:ext>
                </a:extLst>
              </a:tr>
              <a:tr h="237756">
                <a:tc rowSpan="11"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STEP 2</a:t>
                      </a:r>
                    </a:p>
                  </a:txBody>
                  <a:tcPr marL="74295" marR="74295" marT="37148" marB="37148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 = 58%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End punctuation is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usually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secure.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613957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 = 55%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 control of a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range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 punctuation.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883659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 = 53%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Attempts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variety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of sentence forms.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498596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 = 50%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 Standard English; some subject-verb agreement.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434903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 = 48%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 accurate spelling of more complex words.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792066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 = 45%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Varied vocabulary.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925986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 = 43%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Communication is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mostly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successful.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306865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 = 40%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Sustained attempt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 match purpose, format, audience.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663625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 = 38%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 descriptive devices – perhaps, similes/personification/metaphors.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965808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 = 35%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Increased range of 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linked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and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relevant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ideas.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246287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 = 33%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 use of structural features (discourse markers etc.)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29784"/>
                  </a:ext>
                </a:extLst>
              </a:tr>
              <a:tr h="237756">
                <a:tc rowSpan="12"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STEP 1</a:t>
                      </a:r>
                    </a:p>
                  </a:txBody>
                  <a:tcPr marL="74295" marR="74295" marT="37148" marB="37148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 = 30%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 end punctuation.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938605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 = 28%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 conscious punctuation.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143215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 = 25%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Simple range of sentences.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672262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 = 23%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Occasional Standard English;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limited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subject-verb agreement.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46363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 = 20%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Accurate basic spelling.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603059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 = 18%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Simple vocabulary.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147444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= 15%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Simple communication of ideas.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334872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 = 13%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Basic awareness of purpose, format, and audience.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272843"/>
                  </a:ext>
                </a:extLst>
              </a:tr>
              <a:tr h="312640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 = 10%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Simple descriptive device (onomatopoeia, for example).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603315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3: = 8%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 linked ideas.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776752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 = 5%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Random paragraphs.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09086"/>
                  </a:ext>
                </a:extLst>
              </a:tr>
              <a:tr h="237756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 = 3%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 evidence of structure/organisation.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42065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AE39A17-A42F-450D-981F-A50388C9B4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108739"/>
              </p:ext>
            </p:extLst>
          </p:nvPr>
        </p:nvGraphicFramePr>
        <p:xfrm>
          <a:off x="5810752" y="527405"/>
          <a:ext cx="822239" cy="8046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239">
                  <a:extLst>
                    <a:ext uri="{9D8B030D-6E8A-4147-A177-3AD203B41FA5}">
                      <a16:colId xmlns:a16="http://schemas.microsoft.com/office/drawing/2014/main" val="6087038"/>
                    </a:ext>
                  </a:extLst>
                </a:gridCol>
              </a:tblGrid>
              <a:tr h="804628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Creative Writing: Ladder of Success</a:t>
                      </a:r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71690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73CAE20-B16A-4FAA-89DD-A66C1AA6D8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1980" y="8665339"/>
            <a:ext cx="668615" cy="105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784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498</Words>
  <Application>Microsoft Office PowerPoint</Application>
  <PresentationFormat>A4 Paper (210x297 mm)</PresentationFormat>
  <Paragraphs>125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Ellison</dc:creator>
  <cp:lastModifiedBy>Amanda Ellison</cp:lastModifiedBy>
  <cp:revision>12</cp:revision>
  <dcterms:created xsi:type="dcterms:W3CDTF">2023-07-02T08:50:44Z</dcterms:created>
  <dcterms:modified xsi:type="dcterms:W3CDTF">2023-12-03T15:32:27Z</dcterms:modified>
</cp:coreProperties>
</file>