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7FE6E2-FB09-430D-ACC1-11286E19C44F}" type="datetimeFigureOut">
              <a:rPr lang="en-GB" smtClean="0"/>
              <a:t>23/09/2018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5AF77C-735D-4917-A60F-3F67211419D5}" type="slidenum">
              <a:rPr lang="en-GB" smtClean="0"/>
              <a:t>‹#›</a:t>
            </a:fld>
            <a:endParaRPr lang="en-GB"/>
          </a:p>
        </p:txBody>
      </p:sp>
    </p:spTree>
    <p:extLst>
      <p:ext uri="{BB962C8B-B14F-4D97-AF65-F5344CB8AC3E}">
        <p14:creationId xmlns:p14="http://schemas.microsoft.com/office/powerpoint/2010/main" val="1774935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7FE6E2-FB09-430D-ACC1-11286E19C44F}" type="datetimeFigureOut">
              <a:rPr lang="en-GB" smtClean="0"/>
              <a:t>23/09/2018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5AF77C-735D-4917-A60F-3F67211419D5}" type="slidenum">
              <a:rPr lang="en-GB" smtClean="0"/>
              <a:t>‹#›</a:t>
            </a:fld>
            <a:endParaRPr lang="en-GB"/>
          </a:p>
        </p:txBody>
      </p:sp>
    </p:spTree>
    <p:extLst>
      <p:ext uri="{BB962C8B-B14F-4D97-AF65-F5344CB8AC3E}">
        <p14:creationId xmlns:p14="http://schemas.microsoft.com/office/powerpoint/2010/main" val="934657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7FE6E2-FB09-430D-ACC1-11286E19C44F}" type="datetimeFigureOut">
              <a:rPr lang="en-GB" smtClean="0"/>
              <a:t>23/09/2018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5AF77C-735D-4917-A60F-3F67211419D5}" type="slidenum">
              <a:rPr lang="en-GB" smtClean="0"/>
              <a:t>‹#›</a:t>
            </a:fld>
            <a:endParaRPr lang="en-GB"/>
          </a:p>
        </p:txBody>
      </p:sp>
    </p:spTree>
    <p:extLst>
      <p:ext uri="{BB962C8B-B14F-4D97-AF65-F5344CB8AC3E}">
        <p14:creationId xmlns:p14="http://schemas.microsoft.com/office/powerpoint/2010/main" val="336135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7FE6E2-FB09-430D-ACC1-11286E19C44F}" type="datetimeFigureOut">
              <a:rPr lang="en-GB" smtClean="0"/>
              <a:t>23/09/2018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5AF77C-735D-4917-A60F-3F67211419D5}" type="slidenum">
              <a:rPr lang="en-GB" smtClean="0"/>
              <a:t>‹#›</a:t>
            </a:fld>
            <a:endParaRPr lang="en-GB"/>
          </a:p>
        </p:txBody>
      </p:sp>
    </p:spTree>
    <p:extLst>
      <p:ext uri="{BB962C8B-B14F-4D97-AF65-F5344CB8AC3E}">
        <p14:creationId xmlns:p14="http://schemas.microsoft.com/office/powerpoint/2010/main" val="1462571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FE6E2-FB09-430D-ACC1-11286E19C44F}" type="datetimeFigureOut">
              <a:rPr lang="en-GB" smtClean="0"/>
              <a:t>23/09/2018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5AF77C-735D-4917-A60F-3F67211419D5}" type="slidenum">
              <a:rPr lang="en-GB" smtClean="0"/>
              <a:t>‹#›</a:t>
            </a:fld>
            <a:endParaRPr lang="en-GB"/>
          </a:p>
        </p:txBody>
      </p:sp>
    </p:spTree>
    <p:extLst>
      <p:ext uri="{BB962C8B-B14F-4D97-AF65-F5344CB8AC3E}">
        <p14:creationId xmlns:p14="http://schemas.microsoft.com/office/powerpoint/2010/main" val="2365747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7FE6E2-FB09-430D-ACC1-11286E19C44F}" type="datetimeFigureOut">
              <a:rPr lang="en-GB" smtClean="0"/>
              <a:t>23/09/2018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5AF77C-735D-4917-A60F-3F67211419D5}" type="slidenum">
              <a:rPr lang="en-GB" smtClean="0"/>
              <a:t>‹#›</a:t>
            </a:fld>
            <a:endParaRPr lang="en-GB"/>
          </a:p>
        </p:txBody>
      </p:sp>
    </p:spTree>
    <p:extLst>
      <p:ext uri="{BB962C8B-B14F-4D97-AF65-F5344CB8AC3E}">
        <p14:creationId xmlns:p14="http://schemas.microsoft.com/office/powerpoint/2010/main" val="74311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7FE6E2-FB09-430D-ACC1-11286E19C44F}" type="datetimeFigureOut">
              <a:rPr lang="en-GB" smtClean="0"/>
              <a:t>23/09/2018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5AF77C-735D-4917-A60F-3F67211419D5}" type="slidenum">
              <a:rPr lang="en-GB" smtClean="0"/>
              <a:t>‹#›</a:t>
            </a:fld>
            <a:endParaRPr lang="en-GB"/>
          </a:p>
        </p:txBody>
      </p:sp>
    </p:spTree>
    <p:extLst>
      <p:ext uri="{BB962C8B-B14F-4D97-AF65-F5344CB8AC3E}">
        <p14:creationId xmlns:p14="http://schemas.microsoft.com/office/powerpoint/2010/main" val="2718174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7FE6E2-FB09-430D-ACC1-11286E19C44F}" type="datetimeFigureOut">
              <a:rPr lang="en-GB" smtClean="0"/>
              <a:t>23/09/2018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5AF77C-735D-4917-A60F-3F67211419D5}" type="slidenum">
              <a:rPr lang="en-GB" smtClean="0"/>
              <a:t>‹#›</a:t>
            </a:fld>
            <a:endParaRPr lang="en-GB"/>
          </a:p>
        </p:txBody>
      </p:sp>
    </p:spTree>
    <p:extLst>
      <p:ext uri="{BB962C8B-B14F-4D97-AF65-F5344CB8AC3E}">
        <p14:creationId xmlns:p14="http://schemas.microsoft.com/office/powerpoint/2010/main" val="2047840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FE6E2-FB09-430D-ACC1-11286E19C44F}" type="datetimeFigureOut">
              <a:rPr lang="en-GB" smtClean="0"/>
              <a:t>23/09/2018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5AF77C-735D-4917-A60F-3F67211419D5}" type="slidenum">
              <a:rPr lang="en-GB" smtClean="0"/>
              <a:t>‹#›</a:t>
            </a:fld>
            <a:endParaRPr lang="en-GB"/>
          </a:p>
        </p:txBody>
      </p:sp>
    </p:spTree>
    <p:extLst>
      <p:ext uri="{BB962C8B-B14F-4D97-AF65-F5344CB8AC3E}">
        <p14:creationId xmlns:p14="http://schemas.microsoft.com/office/powerpoint/2010/main" val="173611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FE6E2-FB09-430D-ACC1-11286E19C44F}" type="datetimeFigureOut">
              <a:rPr lang="en-GB" smtClean="0"/>
              <a:t>23/09/2018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5AF77C-735D-4917-A60F-3F67211419D5}" type="slidenum">
              <a:rPr lang="en-GB" smtClean="0"/>
              <a:t>‹#›</a:t>
            </a:fld>
            <a:endParaRPr lang="en-GB"/>
          </a:p>
        </p:txBody>
      </p:sp>
    </p:spTree>
    <p:extLst>
      <p:ext uri="{BB962C8B-B14F-4D97-AF65-F5344CB8AC3E}">
        <p14:creationId xmlns:p14="http://schemas.microsoft.com/office/powerpoint/2010/main" val="319672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FE6E2-FB09-430D-ACC1-11286E19C44F}" type="datetimeFigureOut">
              <a:rPr lang="en-GB" smtClean="0"/>
              <a:t>23/09/2018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5AF77C-735D-4917-A60F-3F67211419D5}" type="slidenum">
              <a:rPr lang="en-GB" smtClean="0"/>
              <a:t>‹#›</a:t>
            </a:fld>
            <a:endParaRPr lang="en-GB"/>
          </a:p>
        </p:txBody>
      </p:sp>
    </p:spTree>
    <p:extLst>
      <p:ext uri="{BB962C8B-B14F-4D97-AF65-F5344CB8AC3E}">
        <p14:creationId xmlns:p14="http://schemas.microsoft.com/office/powerpoint/2010/main" val="2777491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FE6E2-FB09-430D-ACC1-11286E19C44F}" type="datetimeFigureOut">
              <a:rPr lang="en-GB" smtClean="0"/>
              <a:t>23/09/2018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AF77C-735D-4917-A60F-3F67211419D5}" type="slidenum">
              <a:rPr lang="en-GB" smtClean="0"/>
              <a:t>‹#›</a:t>
            </a:fld>
            <a:endParaRPr lang="en-GB"/>
          </a:p>
        </p:txBody>
      </p:sp>
    </p:spTree>
    <p:extLst>
      <p:ext uri="{BB962C8B-B14F-4D97-AF65-F5344CB8AC3E}">
        <p14:creationId xmlns:p14="http://schemas.microsoft.com/office/powerpoint/2010/main" val="3981747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95020111"/>
              </p:ext>
            </p:extLst>
          </p:nvPr>
        </p:nvGraphicFramePr>
        <p:xfrm>
          <a:off x="179512" y="188640"/>
          <a:ext cx="8784976" cy="6578074"/>
        </p:xfrm>
        <a:graphic>
          <a:graphicData uri="http://schemas.openxmlformats.org/drawingml/2006/table">
            <a:tbl>
              <a:tblPr firstRow="1" bandRow="1">
                <a:tableStyleId>{5940675A-B579-460E-94D1-54222C63F5DA}</a:tableStyleId>
              </a:tblPr>
              <a:tblGrid>
                <a:gridCol w="4392488"/>
                <a:gridCol w="4392488"/>
              </a:tblGrid>
              <a:tr h="518159">
                <a:tc>
                  <a:txBody>
                    <a:bodyPr/>
                    <a:lstStyle/>
                    <a:p>
                      <a:pPr algn="l"/>
                      <a:r>
                        <a:rPr lang="en-GB" sz="1200" b="1" dirty="0" smtClean="0">
                          <a:latin typeface="Century Gothic" panose="020B0502020202020204" pitchFamily="34" charset="0"/>
                        </a:rPr>
                        <a:t>Rhetorica</a:t>
                      </a:r>
                      <a:r>
                        <a:rPr lang="en-GB" sz="1200" b="1" baseline="0" dirty="0" smtClean="0">
                          <a:latin typeface="Century Gothic" panose="020B0502020202020204" pitchFamily="34" charset="0"/>
                        </a:rPr>
                        <a:t>l Question: </a:t>
                      </a:r>
                      <a:r>
                        <a:rPr lang="en-GB" sz="1200" baseline="0" dirty="0" smtClean="0">
                          <a:latin typeface="Century Gothic" panose="020B0502020202020204" pitchFamily="34" charset="0"/>
                        </a:rPr>
                        <a:t>a question that does not require an answer.</a:t>
                      </a:r>
                      <a:endParaRPr lang="en-GB" sz="1200" dirty="0" smtClean="0">
                        <a:latin typeface="Century Gothic" panose="020B0502020202020204" pitchFamily="34" charset="0"/>
                      </a:endParaRPr>
                    </a:p>
                  </a:txBody>
                  <a:tcPr>
                    <a:solidFill>
                      <a:srgbClr val="00B0F0"/>
                    </a:solidFill>
                  </a:tcPr>
                </a:tc>
                <a:tc>
                  <a:txBody>
                    <a:bodyPr/>
                    <a:lstStyle/>
                    <a:p>
                      <a:pPr algn="l"/>
                      <a:r>
                        <a:rPr lang="en-GB" sz="1100" dirty="0" smtClean="0">
                          <a:solidFill>
                            <a:schemeClr val="tx1"/>
                          </a:solidFill>
                          <a:latin typeface="Century Gothic" panose="020B0502020202020204" pitchFamily="34" charset="0"/>
                        </a:rPr>
                        <a:t>Are you fed up with</a:t>
                      </a:r>
                      <a:r>
                        <a:rPr lang="en-GB" sz="1100" baseline="0" dirty="0" smtClean="0">
                          <a:solidFill>
                            <a:schemeClr val="tx1"/>
                          </a:solidFill>
                          <a:latin typeface="Century Gothic" panose="020B0502020202020204" pitchFamily="34" charset="0"/>
                        </a:rPr>
                        <a:t> not being listened to?</a:t>
                      </a:r>
                      <a:endParaRPr lang="en-GB" sz="1100" dirty="0">
                        <a:solidFill>
                          <a:schemeClr val="tx1"/>
                        </a:solidFill>
                        <a:latin typeface="Century Gothic" panose="020B0502020202020204" pitchFamily="34" charset="0"/>
                      </a:endParaRPr>
                    </a:p>
                  </a:txBody>
                  <a:tcPr>
                    <a:solidFill>
                      <a:srgbClr val="FFFF00"/>
                    </a:solidFill>
                  </a:tcPr>
                </a:tc>
              </a:tr>
              <a:tr h="608169">
                <a:tc>
                  <a:txBody>
                    <a:bodyPr/>
                    <a:lstStyle/>
                    <a:p>
                      <a:pPr algn="l"/>
                      <a:r>
                        <a:rPr lang="en-GB" sz="1200" b="1" dirty="0" smtClean="0">
                          <a:latin typeface="Century Gothic" panose="020B0502020202020204" pitchFamily="34" charset="0"/>
                        </a:rPr>
                        <a:t>Exaggeration:</a:t>
                      </a:r>
                      <a:r>
                        <a:rPr lang="en-GB" sz="1200" b="1" baseline="0" dirty="0" smtClean="0">
                          <a:latin typeface="Century Gothic" panose="020B0502020202020204" pitchFamily="34" charset="0"/>
                        </a:rPr>
                        <a:t> </a:t>
                      </a:r>
                      <a:r>
                        <a:rPr lang="en-GB" sz="1200" baseline="0" dirty="0" smtClean="0">
                          <a:latin typeface="Century Gothic" panose="020B0502020202020204" pitchFamily="34" charset="0"/>
                        </a:rPr>
                        <a:t>a statement that makes something sound better/worse than it is.</a:t>
                      </a:r>
                      <a:endParaRPr lang="en-GB" sz="1200" dirty="0" smtClean="0">
                        <a:latin typeface="Century Gothic" panose="020B0502020202020204" pitchFamily="34" charset="0"/>
                      </a:endParaRPr>
                    </a:p>
                  </a:txBody>
                  <a:tcPr>
                    <a:solidFill>
                      <a:srgbClr val="00B0F0"/>
                    </a:solidFill>
                  </a:tcPr>
                </a:tc>
                <a:tc>
                  <a:txBody>
                    <a:bodyPr/>
                    <a:lstStyle/>
                    <a:p>
                      <a:pPr algn="l"/>
                      <a:r>
                        <a:rPr lang="en-GB" sz="1100" dirty="0" smtClean="0">
                          <a:solidFill>
                            <a:schemeClr val="tx1"/>
                          </a:solidFill>
                          <a:latin typeface="Century Gothic" panose="020B0502020202020204" pitchFamily="34" charset="0"/>
                        </a:rPr>
                        <a:t>The</a:t>
                      </a:r>
                      <a:r>
                        <a:rPr lang="en-GB" sz="1100" baseline="0" dirty="0" smtClean="0">
                          <a:solidFill>
                            <a:schemeClr val="tx1"/>
                          </a:solidFill>
                          <a:latin typeface="Century Gothic" panose="020B0502020202020204" pitchFamily="34" charset="0"/>
                        </a:rPr>
                        <a:t> whole world is laughing at you.</a:t>
                      </a:r>
                      <a:endParaRPr lang="en-GB" sz="1100" dirty="0">
                        <a:solidFill>
                          <a:schemeClr val="tx1"/>
                        </a:solidFill>
                        <a:latin typeface="Century Gothic" panose="020B0502020202020204" pitchFamily="34" charset="0"/>
                      </a:endParaRPr>
                    </a:p>
                  </a:txBody>
                  <a:tcPr>
                    <a:solidFill>
                      <a:srgbClr val="FFFF00"/>
                    </a:solidFill>
                  </a:tcPr>
                </a:tc>
              </a:tr>
              <a:tr h="702078">
                <a:tc>
                  <a:txBody>
                    <a:bodyPr/>
                    <a:lstStyle/>
                    <a:p>
                      <a:pPr algn="l"/>
                      <a:r>
                        <a:rPr lang="en-GB" sz="1200" b="1" dirty="0" smtClean="0">
                          <a:latin typeface="Century Gothic" panose="020B0502020202020204" pitchFamily="34" charset="0"/>
                        </a:rPr>
                        <a:t>Cluster</a:t>
                      </a:r>
                      <a:r>
                        <a:rPr lang="en-GB" sz="1200" b="1" baseline="0" dirty="0" smtClean="0">
                          <a:latin typeface="Century Gothic" panose="020B0502020202020204" pitchFamily="34" charset="0"/>
                        </a:rPr>
                        <a:t> of three: </a:t>
                      </a:r>
                      <a:r>
                        <a:rPr lang="en-GB" sz="1200" baseline="0" dirty="0" smtClean="0">
                          <a:latin typeface="Century Gothic" panose="020B0502020202020204" pitchFamily="34" charset="0"/>
                        </a:rPr>
                        <a:t>Three words, phrases or sentences placed side by side.</a:t>
                      </a:r>
                      <a:endParaRPr lang="en-GB" sz="1200" dirty="0" smtClean="0">
                        <a:latin typeface="Century Gothic" panose="020B0502020202020204" pitchFamily="34" charset="0"/>
                      </a:endParaRPr>
                    </a:p>
                  </a:txBody>
                  <a:tcP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Century Gothic" panose="020B0502020202020204" pitchFamily="34" charset="0"/>
                          <a:ea typeface="+mn-ea"/>
                          <a:cs typeface="+mn-cs"/>
                        </a:rPr>
                        <a:t>You are talking to a man who has laughed in the face of death, sneered at doom,</a:t>
                      </a:r>
                      <a:r>
                        <a:rPr lang="en-GB" sz="1100" kern="1200" baseline="0" dirty="0" smtClean="0">
                          <a:solidFill>
                            <a:schemeClr val="tx1"/>
                          </a:solidFill>
                          <a:effectLst/>
                          <a:latin typeface="Century Gothic" panose="020B0502020202020204" pitchFamily="34" charset="0"/>
                          <a:ea typeface="+mn-ea"/>
                          <a:cs typeface="+mn-cs"/>
                        </a:rPr>
                        <a:t> and chuckled at catastrophe.</a:t>
                      </a:r>
                      <a:endParaRPr lang="en-GB" sz="1100" kern="1200" dirty="0" smtClean="0">
                        <a:solidFill>
                          <a:schemeClr val="tx1"/>
                        </a:solidFill>
                        <a:effectLst/>
                        <a:latin typeface="Century Gothic" panose="020B0502020202020204" pitchFamily="34" charset="0"/>
                        <a:ea typeface="+mn-ea"/>
                        <a:cs typeface="+mn-cs"/>
                      </a:endParaRPr>
                    </a:p>
                    <a:p>
                      <a:pPr algn="l"/>
                      <a:endParaRPr lang="en-GB" sz="1100" dirty="0">
                        <a:solidFill>
                          <a:schemeClr val="tx1"/>
                        </a:solidFill>
                        <a:latin typeface="Century Gothic" panose="020B0502020202020204" pitchFamily="34" charset="0"/>
                      </a:endParaRPr>
                    </a:p>
                  </a:txBody>
                  <a:tcPr>
                    <a:solidFill>
                      <a:srgbClr val="FFFF00"/>
                    </a:solidFill>
                  </a:tcPr>
                </a:tc>
              </a:tr>
              <a:tr h="702078">
                <a:tc>
                  <a:txBody>
                    <a:bodyPr/>
                    <a:lstStyle/>
                    <a:p>
                      <a:pPr algn="l"/>
                      <a:r>
                        <a:rPr lang="en-GB" sz="1200" b="1" dirty="0" smtClean="0">
                          <a:latin typeface="Century Gothic" panose="020B0502020202020204" pitchFamily="34" charset="0"/>
                        </a:rPr>
                        <a:t>Statistics: </a:t>
                      </a:r>
                      <a:r>
                        <a:rPr lang="en-GB" sz="1200" dirty="0" smtClean="0">
                          <a:latin typeface="Century Gothic" panose="020B0502020202020204" pitchFamily="34" charset="0"/>
                        </a:rPr>
                        <a:t>numerical</a:t>
                      </a:r>
                      <a:r>
                        <a:rPr lang="en-GB" sz="1200" baseline="0" dirty="0" smtClean="0">
                          <a:latin typeface="Century Gothic" panose="020B0502020202020204" pitchFamily="34" charset="0"/>
                        </a:rPr>
                        <a:t> data .</a:t>
                      </a:r>
                      <a:endParaRPr lang="en-GB" sz="1200" dirty="0" smtClean="0">
                        <a:latin typeface="Century Gothic" panose="020B0502020202020204" pitchFamily="34" charset="0"/>
                      </a:endParaRPr>
                    </a:p>
                  </a:txBody>
                  <a:tcPr>
                    <a:solidFill>
                      <a:srgbClr val="00B0F0"/>
                    </a:solidFill>
                  </a:tcPr>
                </a:tc>
                <a:tc>
                  <a:txBody>
                    <a:bodyPr/>
                    <a:lstStyle/>
                    <a:p>
                      <a:pPr algn="l"/>
                      <a:r>
                        <a:rPr lang="en-GB" sz="1100" dirty="0" smtClean="0">
                          <a:solidFill>
                            <a:schemeClr val="tx1"/>
                          </a:solidFill>
                          <a:latin typeface="Century Gothic" panose="020B0502020202020204" pitchFamily="34" charset="0"/>
                        </a:rPr>
                        <a:t>90% of the population are fast</a:t>
                      </a:r>
                      <a:r>
                        <a:rPr lang="en-GB" sz="1100" baseline="0" dirty="0" smtClean="0">
                          <a:solidFill>
                            <a:schemeClr val="tx1"/>
                          </a:solidFill>
                          <a:latin typeface="Century Gothic" panose="020B0502020202020204" pitchFamily="34" charset="0"/>
                        </a:rPr>
                        <a:t> becoming addicted to technology!</a:t>
                      </a:r>
                      <a:endParaRPr lang="en-GB" sz="1100" dirty="0">
                        <a:solidFill>
                          <a:schemeClr val="tx1"/>
                        </a:solidFill>
                        <a:latin typeface="Century Gothic" panose="020B0502020202020204" pitchFamily="34" charset="0"/>
                      </a:endParaRPr>
                    </a:p>
                  </a:txBody>
                  <a:tcPr>
                    <a:solidFill>
                      <a:srgbClr val="FFFF00"/>
                    </a:solidFill>
                  </a:tcPr>
                </a:tc>
              </a:tr>
              <a:tr h="702078">
                <a:tc>
                  <a:txBody>
                    <a:bodyPr/>
                    <a:lstStyle/>
                    <a:p>
                      <a:pPr algn="l"/>
                      <a:r>
                        <a:rPr lang="en-GB" sz="1200" b="1" dirty="0" smtClean="0">
                          <a:latin typeface="Century Gothic" panose="020B0502020202020204" pitchFamily="34" charset="0"/>
                        </a:rPr>
                        <a:t>Hypophora:</a:t>
                      </a:r>
                      <a:r>
                        <a:rPr lang="en-GB" sz="1200" b="1" baseline="0" dirty="0" smtClean="0">
                          <a:latin typeface="Century Gothic" panose="020B0502020202020204" pitchFamily="34" charset="0"/>
                        </a:rPr>
                        <a:t> </a:t>
                      </a:r>
                      <a:r>
                        <a:rPr lang="en-GB" sz="1200" baseline="0" dirty="0" smtClean="0">
                          <a:latin typeface="Century Gothic" panose="020B0502020202020204" pitchFamily="34" charset="0"/>
                        </a:rPr>
                        <a:t>question followed by answer. </a:t>
                      </a:r>
                      <a:r>
                        <a:rPr lang="en-GB" sz="1200" b="1" baseline="0" dirty="0" smtClean="0">
                          <a:solidFill>
                            <a:srgbClr val="FF0000"/>
                          </a:solidFill>
                          <a:latin typeface="Century Gothic" panose="020B0502020202020204" pitchFamily="34" charset="0"/>
                        </a:rPr>
                        <a:t>[ADVANCED]</a:t>
                      </a:r>
                      <a:endParaRPr lang="en-GB" sz="1200" b="1" dirty="0" smtClean="0">
                        <a:solidFill>
                          <a:srgbClr val="FF0000"/>
                        </a:solidFill>
                        <a:latin typeface="Century Gothic" panose="020B0502020202020204" pitchFamily="34" charset="0"/>
                      </a:endParaRPr>
                    </a:p>
                  </a:txBody>
                  <a:tcPr>
                    <a:solidFill>
                      <a:srgbClr val="00B0F0"/>
                    </a:solidFill>
                  </a:tcPr>
                </a:tc>
                <a:tc>
                  <a:txBody>
                    <a:bodyPr/>
                    <a:lstStyle/>
                    <a:p>
                      <a:pPr algn="l"/>
                      <a:r>
                        <a:rPr lang="en-GB" sz="1100" dirty="0" smtClean="0">
                          <a:solidFill>
                            <a:schemeClr val="tx1"/>
                          </a:solidFill>
                          <a:latin typeface="Century Gothic" panose="020B0502020202020204" pitchFamily="34" charset="0"/>
                        </a:rPr>
                        <a:t>What should young people</a:t>
                      </a:r>
                      <a:r>
                        <a:rPr lang="en-GB" sz="1100" baseline="0" dirty="0" smtClean="0">
                          <a:solidFill>
                            <a:schemeClr val="tx1"/>
                          </a:solidFill>
                          <a:latin typeface="Century Gothic" panose="020B0502020202020204" pitchFamily="34" charset="0"/>
                        </a:rPr>
                        <a:t> do with the lives today? Create stable communities in which the terrible disease of loneliness can be cured.</a:t>
                      </a:r>
                      <a:endParaRPr lang="en-GB" sz="1100" dirty="0">
                        <a:solidFill>
                          <a:schemeClr val="tx1"/>
                        </a:solidFill>
                        <a:latin typeface="Century Gothic" panose="020B0502020202020204" pitchFamily="34" charset="0"/>
                      </a:endParaRPr>
                    </a:p>
                  </a:txBody>
                  <a:tcPr>
                    <a:solidFill>
                      <a:srgbClr val="FFFF00"/>
                    </a:solidFill>
                  </a:tcPr>
                </a:tc>
              </a:tr>
              <a:tr h="702078">
                <a:tc>
                  <a:txBody>
                    <a:bodyPr/>
                    <a:lstStyle/>
                    <a:p>
                      <a:pPr algn="l"/>
                      <a:r>
                        <a:rPr lang="en-GB" sz="1200" b="1" dirty="0" smtClean="0">
                          <a:latin typeface="Century Gothic" panose="020B0502020202020204" pitchFamily="34" charset="0"/>
                        </a:rPr>
                        <a:t>Pysma: </a:t>
                      </a:r>
                      <a:r>
                        <a:rPr lang="en-GB" sz="1200" dirty="0" smtClean="0">
                          <a:latin typeface="Century Gothic" panose="020B0502020202020204" pitchFamily="34" charset="0"/>
                        </a:rPr>
                        <a:t>succession</a:t>
                      </a:r>
                      <a:r>
                        <a:rPr lang="en-GB" sz="1200" baseline="0" dirty="0" smtClean="0">
                          <a:latin typeface="Century Gothic" panose="020B0502020202020204" pitchFamily="34" charset="0"/>
                        </a:rPr>
                        <a:t> of rhetorical questions. </a:t>
                      </a:r>
                      <a:r>
                        <a:rPr lang="en-GB" sz="1200" b="1" baseline="0" dirty="0" smtClean="0">
                          <a:solidFill>
                            <a:srgbClr val="FF0000"/>
                          </a:solidFill>
                          <a:latin typeface="Century Gothic" panose="020B0502020202020204" pitchFamily="34" charset="0"/>
                        </a:rPr>
                        <a:t>[ADVANCED]</a:t>
                      </a:r>
                      <a:endParaRPr lang="en-GB" sz="1200" b="1" dirty="0" smtClean="0">
                        <a:solidFill>
                          <a:srgbClr val="FF0000"/>
                        </a:solidFill>
                        <a:latin typeface="Century Gothic" panose="020B0502020202020204" pitchFamily="34" charset="0"/>
                      </a:endParaRPr>
                    </a:p>
                  </a:txBody>
                  <a:tcP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Century Gothic" panose="020B0502020202020204" pitchFamily="34" charset="0"/>
                        </a:rPr>
                        <a:t>Are you prepared to see your children suffer? Are you prepared to see them die? Are you prepared to let this butcher win?</a:t>
                      </a:r>
                      <a:endParaRPr lang="en-GB" sz="1100" dirty="0">
                        <a:solidFill>
                          <a:schemeClr val="tx1"/>
                        </a:solidFill>
                        <a:latin typeface="Century Gothic" panose="020B0502020202020204" pitchFamily="34" charset="0"/>
                      </a:endParaRPr>
                    </a:p>
                  </a:txBody>
                  <a:tcPr>
                    <a:solidFill>
                      <a:srgbClr val="FFFF00"/>
                    </a:solidFill>
                  </a:tcPr>
                </a:tc>
              </a:tr>
              <a:tr h="702078">
                <a:tc>
                  <a:txBody>
                    <a:bodyPr/>
                    <a:lstStyle/>
                    <a:p>
                      <a:pPr algn="l"/>
                      <a:r>
                        <a:rPr lang="en-GB" sz="1200" b="1" dirty="0" smtClean="0">
                          <a:latin typeface="Century Gothic" panose="020B0502020202020204" pitchFamily="34" charset="0"/>
                        </a:rPr>
                        <a:t>Anaphora</a:t>
                      </a:r>
                      <a:r>
                        <a:rPr lang="en-GB" sz="1200" b="1" baseline="0" dirty="0" smtClean="0">
                          <a:latin typeface="Century Gothic" panose="020B0502020202020204" pitchFamily="34" charset="0"/>
                        </a:rPr>
                        <a:t>: </a:t>
                      </a:r>
                      <a:r>
                        <a:rPr lang="en-GB" sz="1200" baseline="0" dirty="0" smtClean="0">
                          <a:latin typeface="Century Gothic" panose="020B0502020202020204" pitchFamily="34" charset="0"/>
                        </a:rPr>
                        <a:t>starting a series of sentences with the same word. </a:t>
                      </a:r>
                      <a:r>
                        <a:rPr lang="en-GB" sz="1200" b="1" baseline="0" dirty="0" smtClean="0">
                          <a:solidFill>
                            <a:srgbClr val="FF0000"/>
                          </a:solidFill>
                          <a:latin typeface="Century Gothic" panose="020B0502020202020204" pitchFamily="34" charset="0"/>
                        </a:rPr>
                        <a:t>[ADVANCED]</a:t>
                      </a:r>
                      <a:endParaRPr lang="en-GB" sz="1200" b="1" dirty="0" smtClean="0">
                        <a:solidFill>
                          <a:srgbClr val="FF0000"/>
                        </a:solidFill>
                        <a:latin typeface="Century Gothic" panose="020B0502020202020204" pitchFamily="34" charset="0"/>
                      </a:endParaRPr>
                    </a:p>
                    <a:p>
                      <a:pPr algn="l"/>
                      <a:endParaRPr lang="en-GB" sz="1200" dirty="0">
                        <a:latin typeface="Century Gothic" panose="020B0502020202020204" pitchFamily="34" charset="0"/>
                      </a:endParaRPr>
                    </a:p>
                  </a:txBody>
                  <a:tcP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Century Gothic" panose="020B0502020202020204" pitchFamily="34" charset="0"/>
                        </a:rPr>
                        <a:t>...we shall defend our Island, whatever the cost may be, we shall fight on the beaches, we shall fight on the landing grounds, we shall fight in the fields and in the streets...</a:t>
                      </a:r>
                      <a:endParaRPr lang="en-GB" sz="1100" dirty="0">
                        <a:solidFill>
                          <a:schemeClr val="tx1"/>
                        </a:solidFill>
                        <a:latin typeface="Century Gothic" panose="020B0502020202020204" pitchFamily="34" charset="0"/>
                      </a:endParaRPr>
                    </a:p>
                  </a:txBody>
                  <a:tcPr>
                    <a:solidFill>
                      <a:srgbClr val="FFFF00"/>
                    </a:solidFill>
                  </a:tcPr>
                </a:tc>
              </a:tr>
              <a:tr h="7020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Century Gothic" panose="020B0502020202020204" pitchFamily="34" charset="0"/>
                        </a:rPr>
                        <a:t>Diacope:</a:t>
                      </a:r>
                      <a:r>
                        <a:rPr lang="en-GB" sz="1200" b="1" baseline="0" dirty="0" smtClean="0">
                          <a:latin typeface="Century Gothic" panose="020B0502020202020204" pitchFamily="34" charset="0"/>
                        </a:rPr>
                        <a:t> </a:t>
                      </a:r>
                      <a:r>
                        <a:rPr lang="en-GB" sz="1200" baseline="0" dirty="0" smtClean="0">
                          <a:latin typeface="Century Gothic" panose="020B0502020202020204" pitchFamily="34" charset="0"/>
                        </a:rPr>
                        <a:t>repetition of a word with another word between them. </a:t>
                      </a:r>
                      <a:r>
                        <a:rPr lang="en-GB" sz="1200" b="1" baseline="0" dirty="0" smtClean="0">
                          <a:solidFill>
                            <a:srgbClr val="FF0000"/>
                          </a:solidFill>
                          <a:latin typeface="Century Gothic" panose="020B0502020202020204" pitchFamily="34" charset="0"/>
                        </a:rPr>
                        <a:t>[ADVANCED]</a:t>
                      </a:r>
                      <a:endParaRPr lang="en-GB" sz="1200" b="1" dirty="0" smtClean="0">
                        <a:solidFill>
                          <a:srgbClr val="FF0000"/>
                        </a:solidFill>
                        <a:latin typeface="Century Gothic" panose="020B0502020202020204" pitchFamily="34" charset="0"/>
                      </a:endParaRPr>
                    </a:p>
                    <a:p>
                      <a:pPr algn="l"/>
                      <a:endParaRPr lang="en-GB" sz="1200" dirty="0">
                        <a:latin typeface="Century Gothic" panose="020B0502020202020204" pitchFamily="34" charset="0"/>
                      </a:endParaRPr>
                    </a:p>
                  </a:txBody>
                  <a:tcPr>
                    <a:solidFill>
                      <a:srgbClr val="00B0F0"/>
                    </a:solidFill>
                  </a:tcPr>
                </a:tc>
                <a:tc>
                  <a:txBody>
                    <a:bodyPr/>
                    <a:lstStyle/>
                    <a:p>
                      <a:pPr algn="l"/>
                      <a:r>
                        <a:rPr lang="en-GB" sz="1100" dirty="0" smtClean="0">
                          <a:solidFill>
                            <a:schemeClr val="tx1"/>
                          </a:solidFill>
                          <a:latin typeface="Century Gothic" panose="020B0502020202020204" pitchFamily="34" charset="0"/>
                        </a:rPr>
                        <a:t>Every unhappy family is unhappy</a:t>
                      </a:r>
                      <a:r>
                        <a:rPr lang="en-GB" sz="1100" baseline="0" dirty="0" smtClean="0">
                          <a:solidFill>
                            <a:schemeClr val="tx1"/>
                          </a:solidFill>
                          <a:latin typeface="Century Gothic" panose="020B0502020202020204" pitchFamily="34" charset="0"/>
                        </a:rPr>
                        <a:t> in its own way.</a:t>
                      </a:r>
                      <a:endParaRPr lang="en-GB" sz="1100" dirty="0">
                        <a:solidFill>
                          <a:schemeClr val="tx1"/>
                        </a:solidFill>
                        <a:latin typeface="Century Gothic" panose="020B0502020202020204" pitchFamily="34" charset="0"/>
                      </a:endParaRPr>
                    </a:p>
                  </a:txBody>
                  <a:tcPr>
                    <a:solidFill>
                      <a:srgbClr val="FFFF00"/>
                    </a:solidFill>
                  </a:tcPr>
                </a:tc>
              </a:tr>
              <a:tr h="5991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Century Gothic" panose="020B0502020202020204" pitchFamily="34" charset="0"/>
                        </a:rPr>
                        <a:t>Epizeuxis: </a:t>
                      </a:r>
                      <a:r>
                        <a:rPr lang="en-GB" sz="1200" dirty="0" smtClean="0">
                          <a:latin typeface="Century Gothic" panose="020B0502020202020204" pitchFamily="34" charset="0"/>
                        </a:rPr>
                        <a:t>immediate repetition. </a:t>
                      </a:r>
                      <a:r>
                        <a:rPr lang="en-GB" sz="1200" b="1" baseline="0" dirty="0" smtClean="0">
                          <a:solidFill>
                            <a:srgbClr val="FF0000"/>
                          </a:solidFill>
                          <a:latin typeface="Century Gothic" panose="020B0502020202020204" pitchFamily="34" charset="0"/>
                        </a:rPr>
                        <a:t>[ADVANCED]</a:t>
                      </a:r>
                      <a:endParaRPr lang="en-GB" sz="1200" b="1" dirty="0" smtClean="0">
                        <a:solidFill>
                          <a:srgbClr val="FF0000"/>
                        </a:solidFill>
                        <a:latin typeface="Century Gothic" panose="020B0502020202020204" pitchFamily="34" charset="0"/>
                      </a:endParaRPr>
                    </a:p>
                    <a:p>
                      <a:pPr algn="l"/>
                      <a:endParaRPr lang="en-GB" sz="1200" dirty="0">
                        <a:latin typeface="Century Gothic" panose="020B0502020202020204" pitchFamily="34" charset="0"/>
                      </a:endParaRPr>
                    </a:p>
                  </a:txBody>
                  <a:tcPr>
                    <a:solidFill>
                      <a:srgbClr val="00B0F0"/>
                    </a:solidFill>
                  </a:tcPr>
                </a:tc>
                <a:tc>
                  <a:txBody>
                    <a:bodyPr/>
                    <a:lstStyle/>
                    <a:p>
                      <a:pPr algn="l"/>
                      <a:r>
                        <a:rPr lang="en-GB" sz="1100" dirty="0" smtClean="0">
                          <a:latin typeface="Century Gothic" panose="020B0502020202020204" pitchFamily="34" charset="0"/>
                        </a:rPr>
                        <a:t>This is the lesson: never give in, never give in, never, never, never–in nothing, great or small.</a:t>
                      </a:r>
                      <a:endParaRPr lang="en-GB" sz="1100" dirty="0">
                        <a:solidFill>
                          <a:schemeClr val="tx1"/>
                        </a:solidFill>
                        <a:latin typeface="Century Gothic" panose="020B0502020202020204" pitchFamily="34" charset="0"/>
                      </a:endParaRPr>
                    </a:p>
                  </a:txBody>
                  <a:tcPr>
                    <a:solidFill>
                      <a:srgbClr val="FFFF00"/>
                    </a:solidFill>
                  </a:tcP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Century Gothic" panose="020B0502020202020204" pitchFamily="34" charset="0"/>
                        </a:rPr>
                        <a:t>Ecphonesis:</a:t>
                      </a:r>
                      <a:r>
                        <a:rPr lang="en-GB" sz="1200" b="1" baseline="0" dirty="0" smtClean="0">
                          <a:latin typeface="Century Gothic" panose="020B0502020202020204" pitchFamily="34" charset="0"/>
                        </a:rPr>
                        <a:t> </a:t>
                      </a:r>
                      <a:r>
                        <a:rPr lang="en-GB" sz="1200" baseline="0" dirty="0" smtClean="0">
                          <a:latin typeface="Century Gothic" panose="020B0502020202020204" pitchFamily="34" charset="0"/>
                        </a:rPr>
                        <a:t>a sudden outcry of extreme emotion. </a:t>
                      </a:r>
                      <a:r>
                        <a:rPr lang="en-GB" sz="1200" b="1" baseline="0" dirty="0" smtClean="0">
                          <a:solidFill>
                            <a:srgbClr val="FF0000"/>
                          </a:solidFill>
                          <a:latin typeface="Century Gothic" panose="020B0502020202020204" pitchFamily="34" charset="0"/>
                        </a:rPr>
                        <a:t>[ADVANCED]</a:t>
                      </a:r>
                      <a:endParaRPr lang="en-GB" sz="1200" b="1" dirty="0" smtClean="0">
                        <a:solidFill>
                          <a:srgbClr val="FF0000"/>
                        </a:solidFill>
                        <a:latin typeface="Century Gothic" panose="020B0502020202020204" pitchFamily="34" charset="0"/>
                      </a:endParaRPr>
                    </a:p>
                    <a:p>
                      <a:pPr algn="l"/>
                      <a:endParaRPr lang="en-GB" sz="1200" dirty="0">
                        <a:latin typeface="Century Gothic" panose="020B0502020202020204" pitchFamily="34" charset="0"/>
                      </a:endParaRPr>
                    </a:p>
                  </a:txBody>
                  <a:tcP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Century Gothic" panose="020B0502020202020204" pitchFamily="34" charset="0"/>
                        </a:rPr>
                        <a:t>We can not let this happen again; you must help me!</a:t>
                      </a:r>
                    </a:p>
                    <a:p>
                      <a:pPr algn="l"/>
                      <a:endParaRPr lang="en-GB" sz="1100" dirty="0">
                        <a:solidFill>
                          <a:schemeClr val="tx1"/>
                        </a:solidFill>
                        <a:latin typeface="Century Gothic" panose="020B0502020202020204" pitchFamily="34" charset="0"/>
                      </a:endParaRPr>
                    </a:p>
                  </a:txBody>
                  <a:tcPr>
                    <a:solidFill>
                      <a:srgbClr val="FFFF00"/>
                    </a:solidFill>
                  </a:tcPr>
                </a:tc>
              </a:tr>
            </a:tbl>
          </a:graphicData>
        </a:graphic>
      </p:graphicFrame>
    </p:spTree>
    <p:extLst>
      <p:ext uri="{BB962C8B-B14F-4D97-AF65-F5344CB8AC3E}">
        <p14:creationId xmlns:p14="http://schemas.microsoft.com/office/powerpoint/2010/main" val="708089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305</Words>
  <Application>Microsoft Office PowerPoint</Application>
  <PresentationFormat>On-screen Show (4:3)</PresentationFormat>
  <Paragraphs>20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Burton</dc:creator>
  <cp:lastModifiedBy>Jessica Burton</cp:lastModifiedBy>
  <cp:revision>7</cp:revision>
  <dcterms:created xsi:type="dcterms:W3CDTF">2018-09-23T15:17:39Z</dcterms:created>
  <dcterms:modified xsi:type="dcterms:W3CDTF">2018-09-23T18:09:33Z</dcterms:modified>
</cp:coreProperties>
</file>